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EB Garamond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BGaramond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EBGaramond-italic.fntdata"/><Relationship Id="rId10" Type="http://schemas.openxmlformats.org/officeDocument/2006/relationships/slide" Target="slides/slide5.xml"/><Relationship Id="rId32" Type="http://schemas.openxmlformats.org/officeDocument/2006/relationships/font" Target="fonts/EBGaramon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EBGaramond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a19bb3f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a19bb3f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4a19bb3fe5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4a19bb3fe5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a19bb3fe5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4a19bb3fe5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a19bb3fe5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a19bb3fe5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a19bb3fe5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4a19bb3fe5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a19bb3fe5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4a19bb3fe5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a19bb3fe5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a19bb3fe5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a19bb3fe5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4a19bb3fe5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4a19bb3fe5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4a19bb3fe5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4a19bb3fe5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4a19bb3fe5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4a19bb3fe5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4a19bb3fe5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a274da43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a274da43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a274da43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4a274da43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a274da43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4a274da43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4a274da43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4a274da43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4a274da43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4a274da43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4a19bb3fe5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4a19bb3fe5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a19bb3fe5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a19bb3fe5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a19bb3fe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4a19bb3fe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a19bb3fe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4a19bb3fe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4a274da4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4a274da4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a19bb3fe5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a19bb3fe5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4a19bb3fe5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4a19bb3fe5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4a19bb3fe5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4a19bb3fe5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a19bb3fe5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4a19bb3fe5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85100"/>
            <a:ext cx="8520600" cy="33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52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Cátedra AGN</a:t>
            </a:r>
            <a:endParaRPr sz="52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br>
              <a:rPr lang="es" sz="41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s" sz="37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L</a:t>
            </a:r>
            <a:r>
              <a:rPr lang="es" sz="37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a muerte en Colombia: sus imágenes, sus emociones (1730 – 1937)</a:t>
            </a:r>
            <a:endParaRPr sz="37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34100" y="4082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Nicolás Martínez Bejarano</a:t>
            </a:r>
            <a:br>
              <a:rPr lang="es"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s">
                <a:latin typeface="EB Garamond"/>
                <a:ea typeface="EB Garamond"/>
                <a:cs typeface="EB Garamond"/>
                <a:sym typeface="EB Garamond"/>
              </a:rPr>
              <a:t>30 de mayo, 2023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idx="1" type="subTitle"/>
          </p:nvPr>
        </p:nvSpPr>
        <p:spPr>
          <a:xfrm>
            <a:off x="187600" y="145725"/>
            <a:ext cx="1123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Tablero, referencias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1813" y="152400"/>
            <a:ext cx="348037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idx="1" type="subTitle"/>
          </p:nvPr>
        </p:nvSpPr>
        <p:spPr>
          <a:xfrm>
            <a:off x="187600" y="145725"/>
            <a:ext cx="2745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Tablero, Nivel 1 (dormir)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3">
            <a:alphaModFix/>
          </a:blip>
          <a:srcRect b="11812" l="24642" r="12122" t="31067"/>
          <a:stretch/>
        </p:blipFill>
        <p:spPr>
          <a:xfrm>
            <a:off x="1048775" y="843925"/>
            <a:ext cx="7046449" cy="397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ctrTitle"/>
          </p:nvPr>
        </p:nvSpPr>
        <p:spPr>
          <a:xfrm>
            <a:off x="6276250" y="376900"/>
            <a:ext cx="2753100" cy="165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0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9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García Hevia, </a:t>
            </a:r>
            <a:r>
              <a:rPr i="1" lang="es" sz="19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Muerte de Santander</a:t>
            </a:r>
            <a:r>
              <a:rPr lang="es" sz="19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 (1841). Pintura, óleo sobre tela, Museo Nacional de Colombia, Reg. 5531.</a:t>
            </a:r>
            <a:endParaRPr sz="1979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 b="12750" l="21526" r="22936" t="16801"/>
          <a:stretch/>
        </p:blipFill>
        <p:spPr>
          <a:xfrm>
            <a:off x="262200" y="253975"/>
            <a:ext cx="5932127" cy="470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idx="1" type="subTitle"/>
          </p:nvPr>
        </p:nvSpPr>
        <p:spPr>
          <a:xfrm>
            <a:off x="187600" y="145725"/>
            <a:ext cx="2745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Tablero, Nivel 2 (cifra y ruina)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0" name="Google Shape;130;p25"/>
          <p:cNvPicPr preferRelativeResize="0"/>
          <p:nvPr/>
        </p:nvPicPr>
        <p:blipFill rotWithShape="1">
          <a:blip r:embed="rId3">
            <a:alphaModFix/>
          </a:blip>
          <a:srcRect b="26918" l="25918" r="12633" t="43250"/>
          <a:stretch/>
        </p:blipFill>
        <p:spPr>
          <a:xfrm>
            <a:off x="953425" y="1737025"/>
            <a:ext cx="7237148" cy="219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idx="1" type="subTitle"/>
          </p:nvPr>
        </p:nvSpPr>
        <p:spPr>
          <a:xfrm>
            <a:off x="187600" y="145725"/>
            <a:ext cx="2745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Tablero, Nivel 3 (ocultación de la carne)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6" name="Google Shape;136;p26"/>
          <p:cNvPicPr preferRelativeResize="0"/>
          <p:nvPr/>
        </p:nvPicPr>
        <p:blipFill rotWithShape="1">
          <a:blip r:embed="rId3">
            <a:alphaModFix/>
          </a:blip>
          <a:srcRect b="7178" l="24868" r="11979" t="39254"/>
          <a:stretch/>
        </p:blipFill>
        <p:spPr>
          <a:xfrm>
            <a:off x="1245437" y="938325"/>
            <a:ext cx="6653124" cy="352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idx="1" type="subTitle"/>
          </p:nvPr>
        </p:nvSpPr>
        <p:spPr>
          <a:xfrm>
            <a:off x="187600" y="145725"/>
            <a:ext cx="2745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Masacre de Las Bananeras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</a:blip>
          <a:srcRect b="28795" l="61722" r="13580" t="44713"/>
          <a:stretch/>
        </p:blipFill>
        <p:spPr>
          <a:xfrm>
            <a:off x="269550" y="1280025"/>
            <a:ext cx="3535402" cy="23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 rotWithShape="1">
          <a:blip r:embed="rId4">
            <a:alphaModFix/>
          </a:blip>
          <a:srcRect b="16561" l="25063" r="25781" t="21198"/>
          <a:stretch/>
        </p:blipFill>
        <p:spPr>
          <a:xfrm>
            <a:off x="4375350" y="745625"/>
            <a:ext cx="4072176" cy="32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7"/>
          <p:cNvSpPr txBox="1"/>
          <p:nvPr>
            <p:ph idx="1" type="subTitle"/>
          </p:nvPr>
        </p:nvSpPr>
        <p:spPr>
          <a:xfrm>
            <a:off x="4690638" y="4208075"/>
            <a:ext cx="386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UFC Archives, Harvard University. “Sevilla commissary and dispatchers office after Sevilla caused by revolution”, Colombia, Dec. 10, 1928.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idx="1" type="subTitle"/>
          </p:nvPr>
        </p:nvSpPr>
        <p:spPr>
          <a:xfrm>
            <a:off x="187600" y="145725"/>
            <a:ext cx="2745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Inversión, Nivel 2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0" name="Google Shape;150;p28"/>
          <p:cNvSpPr txBox="1"/>
          <p:nvPr>
            <p:ph idx="1" type="subTitle"/>
          </p:nvPr>
        </p:nvSpPr>
        <p:spPr>
          <a:xfrm>
            <a:off x="4690638" y="4208075"/>
            <a:ext cx="3867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s" sz="134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UFC. “View of cut and wrecked telephone lines such as mang others after revolution”, Colombia, Dec. 10, 1928.</a:t>
            </a:r>
            <a:endParaRPr sz="134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950" y="1050850"/>
            <a:ext cx="4215625" cy="28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 rotWithShape="1">
          <a:blip r:embed="rId4">
            <a:alphaModFix/>
          </a:blip>
          <a:srcRect b="19601" l="25196" r="26561" t="18252"/>
          <a:stretch/>
        </p:blipFill>
        <p:spPr>
          <a:xfrm>
            <a:off x="4620275" y="815875"/>
            <a:ext cx="4078026" cy="3283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/>
          <p:nvPr>
            <p:ph idx="1" type="subTitle"/>
          </p:nvPr>
        </p:nvSpPr>
        <p:spPr>
          <a:xfrm>
            <a:off x="424250" y="4208075"/>
            <a:ext cx="3867000" cy="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s" sz="154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Cortés Vargas, Carlos. </a:t>
            </a:r>
            <a:r>
              <a:rPr i="1" lang="es" sz="154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Los sucesos de las bananeras. Imprenta la luz</a:t>
            </a:r>
            <a:r>
              <a:rPr lang="es" sz="154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, Bogotá, 1929.</a:t>
            </a:r>
            <a:endParaRPr sz="154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idx="1" type="subTitle"/>
          </p:nvPr>
        </p:nvSpPr>
        <p:spPr>
          <a:xfrm>
            <a:off x="7152975" y="150625"/>
            <a:ext cx="1860000" cy="37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Pepe Gómez (José María Gómez Castro).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Visiones trágicas </a:t>
            </a: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(Carlos Cortés Vargas) 1929.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Tinta china sobre papel milano. 15 x 20 cm.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Colección Banco de la República, registro 1546.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Publicada en: Fantoches, revista humorística,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Bogotá, diciembre 28 de 1929.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50" y="62300"/>
            <a:ext cx="6543100" cy="48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/>
          <p:nvPr>
            <p:ph type="ctrTitle"/>
          </p:nvPr>
        </p:nvSpPr>
        <p:spPr>
          <a:xfrm>
            <a:off x="93000" y="4230400"/>
            <a:ext cx="4479000" cy="52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7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Doris Salcedo, </a:t>
            </a:r>
            <a:r>
              <a:rPr i="1" lang="es" sz="17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Fragmentos</a:t>
            </a:r>
            <a:r>
              <a:rPr lang="es" sz="17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 (instalación, 2017). Fotografía </a:t>
            </a:r>
            <a:r>
              <a:rPr i="1" lang="es" sz="17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El Espectador</a:t>
            </a:r>
            <a:r>
              <a:rPr lang="es" sz="17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.</a:t>
            </a:r>
            <a:endParaRPr sz="6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5" name="Google Shape;165;p30"/>
          <p:cNvPicPr preferRelativeResize="0"/>
          <p:nvPr/>
        </p:nvPicPr>
        <p:blipFill rotWithShape="1">
          <a:blip r:embed="rId3">
            <a:alphaModFix/>
          </a:blip>
          <a:srcRect b="3387" l="15490" r="0" t="1446"/>
          <a:stretch/>
        </p:blipFill>
        <p:spPr>
          <a:xfrm>
            <a:off x="63375" y="628675"/>
            <a:ext cx="4405751" cy="328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0"/>
          <p:cNvPicPr preferRelativeResize="0"/>
          <p:nvPr/>
        </p:nvPicPr>
        <p:blipFill rotWithShape="1">
          <a:blip r:embed="rId4">
            <a:alphaModFix/>
          </a:blip>
          <a:srcRect b="0" l="16027" r="13115" t="0"/>
          <a:stretch/>
        </p:blipFill>
        <p:spPr>
          <a:xfrm>
            <a:off x="4572000" y="628663"/>
            <a:ext cx="4441300" cy="32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0"/>
          <p:cNvSpPr txBox="1"/>
          <p:nvPr>
            <p:ph type="ctrTitle"/>
          </p:nvPr>
        </p:nvSpPr>
        <p:spPr>
          <a:xfrm>
            <a:off x="4553150" y="4230400"/>
            <a:ext cx="4479000" cy="52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7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Doris Salcedo, </a:t>
            </a:r>
            <a:r>
              <a:rPr i="1" lang="es" sz="17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Fragmentos</a:t>
            </a:r>
            <a:r>
              <a:rPr lang="es" sz="17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 (instalación, 2017). Fotografía </a:t>
            </a:r>
            <a:r>
              <a:rPr i="1" lang="es" sz="17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Semana</a:t>
            </a:r>
            <a:r>
              <a:rPr lang="es" sz="1779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.</a:t>
            </a:r>
            <a:endParaRPr sz="6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1"/>
          <p:cNvPicPr preferRelativeResize="0"/>
          <p:nvPr/>
        </p:nvPicPr>
        <p:blipFill rotWithShape="1">
          <a:blip r:embed="rId3">
            <a:alphaModFix/>
          </a:blip>
          <a:srcRect b="32983" l="11369" r="38096" t="32231"/>
          <a:stretch/>
        </p:blipFill>
        <p:spPr>
          <a:xfrm>
            <a:off x="159125" y="565425"/>
            <a:ext cx="4020998" cy="172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1"/>
          <p:cNvPicPr preferRelativeResize="0"/>
          <p:nvPr/>
        </p:nvPicPr>
        <p:blipFill rotWithShape="1">
          <a:blip r:embed="rId4">
            <a:alphaModFix/>
          </a:blip>
          <a:srcRect b="49167" l="11720" r="39300" t="19167"/>
          <a:stretch/>
        </p:blipFill>
        <p:spPr>
          <a:xfrm>
            <a:off x="159125" y="2454475"/>
            <a:ext cx="4020998" cy="16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 rotWithShape="1">
          <a:blip r:embed="rId5">
            <a:alphaModFix/>
          </a:blip>
          <a:srcRect b="26431" l="14139" r="24492" t="22243"/>
          <a:stretch/>
        </p:blipFill>
        <p:spPr>
          <a:xfrm>
            <a:off x="4379350" y="1181175"/>
            <a:ext cx="4487126" cy="234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4171800" y="2358800"/>
            <a:ext cx="4758300" cy="185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TOMASA LAINES, su causa mortuoria seguida en la ciudad de Antioquia; pleito de su hija ANA MARIA con el Protector de Naturales, por la liberación de los esclavos que dejó la difunta. Hace referencia a la temeridad de sus esclavos al pretender olvidar la idea de la muerte: “en esta vida pasémoslo bien, que en la otra ninguno nos ve”. Elabora un dibujo alegórico de la muerte.</a:t>
            </a:r>
            <a:b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b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FONDO : NEGROS Y ESCLAVOS - Antioquia​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LEGAJO : 7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FOLIO : 823-958​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FECHA : 1802-1810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3135" l="32552" r="31529" t="15218"/>
          <a:stretch/>
        </p:blipFill>
        <p:spPr>
          <a:xfrm>
            <a:off x="561275" y="79575"/>
            <a:ext cx="3508500" cy="4984500"/>
          </a:xfrm>
          <a:prstGeom prst="roundRect">
            <a:avLst>
              <a:gd fmla="val 262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/>
          <p:cNvPicPr preferRelativeResize="0"/>
          <p:nvPr/>
        </p:nvPicPr>
        <p:blipFill rotWithShape="1">
          <a:blip r:embed="rId3">
            <a:alphaModFix/>
          </a:blip>
          <a:srcRect b="33734" l="25778" r="13379" t="13214"/>
          <a:stretch/>
        </p:blipFill>
        <p:spPr>
          <a:xfrm>
            <a:off x="1221088" y="745550"/>
            <a:ext cx="6701825" cy="365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2"/>
          <p:cNvSpPr txBox="1"/>
          <p:nvPr/>
        </p:nvSpPr>
        <p:spPr>
          <a:xfrm>
            <a:off x="4289049" y="3652375"/>
            <a:ext cx="44652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AGN, Ministerio de Gobierno, Inteligencia Policial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3"/>
          <p:cNvPicPr preferRelativeResize="0"/>
          <p:nvPr/>
        </p:nvPicPr>
        <p:blipFill rotWithShape="1">
          <a:blip r:embed="rId3">
            <a:alphaModFix/>
          </a:blip>
          <a:srcRect b="16067" l="20210" r="8701" t="64715"/>
          <a:stretch/>
        </p:blipFill>
        <p:spPr>
          <a:xfrm>
            <a:off x="580513" y="2735087"/>
            <a:ext cx="7982975" cy="134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3"/>
          <p:cNvPicPr preferRelativeResize="0"/>
          <p:nvPr/>
        </p:nvPicPr>
        <p:blipFill rotWithShape="1">
          <a:blip r:embed="rId4">
            <a:alphaModFix/>
          </a:blip>
          <a:srcRect b="63877" l="20383" r="3472" t="15275"/>
          <a:stretch/>
        </p:blipFill>
        <p:spPr>
          <a:xfrm>
            <a:off x="802613" y="1022000"/>
            <a:ext cx="7538774" cy="129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3"/>
          <p:cNvSpPr txBox="1"/>
          <p:nvPr/>
        </p:nvSpPr>
        <p:spPr>
          <a:xfrm>
            <a:off x="3962349" y="3652375"/>
            <a:ext cx="47919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AGN, </a:t>
            </a: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Ministerio de Gobierno, Inteligencia Policial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4"/>
          <p:cNvPicPr preferRelativeResize="0"/>
          <p:nvPr/>
        </p:nvPicPr>
        <p:blipFill rotWithShape="1">
          <a:blip r:embed="rId3">
            <a:alphaModFix/>
          </a:blip>
          <a:srcRect b="32859" l="29516" r="18223" t="41690"/>
          <a:stretch/>
        </p:blipFill>
        <p:spPr>
          <a:xfrm>
            <a:off x="1038750" y="2362300"/>
            <a:ext cx="6798625" cy="206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4"/>
          <p:cNvPicPr preferRelativeResize="0"/>
          <p:nvPr/>
        </p:nvPicPr>
        <p:blipFill rotWithShape="1">
          <a:blip r:embed="rId4">
            <a:alphaModFix/>
          </a:blip>
          <a:srcRect b="60177" l="25652" r="12770" t="16616"/>
          <a:stretch/>
        </p:blipFill>
        <p:spPr>
          <a:xfrm>
            <a:off x="1038750" y="360225"/>
            <a:ext cx="6798625" cy="160129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4"/>
          <p:cNvSpPr txBox="1"/>
          <p:nvPr/>
        </p:nvSpPr>
        <p:spPr>
          <a:xfrm>
            <a:off x="4230399" y="3652375"/>
            <a:ext cx="45237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AGN, </a:t>
            </a: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Ministerio de Gobierno, Inteligencia Policial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ctrTitle"/>
          </p:nvPr>
        </p:nvSpPr>
        <p:spPr>
          <a:xfrm>
            <a:off x="261425" y="2112925"/>
            <a:ext cx="8520600" cy="252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9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8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“Solamente yo busco, </a:t>
            </a:r>
            <a:br>
              <a:rPr lang="es" sz="38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s" sz="38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recuerdo a nuestros amigos. </a:t>
            </a:r>
            <a:endParaRPr sz="38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8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¿Acaso vendrán una vez más,</a:t>
            </a:r>
            <a:br>
              <a:rPr lang="es" sz="38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s" sz="38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acaso volverán a vivir?”</a:t>
            </a:r>
            <a:endParaRPr sz="38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8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8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Nezahualcóyotl (1402-1472), </a:t>
            </a:r>
            <a:r>
              <a:rPr i="1" lang="es" sz="38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Canto de la huída</a:t>
            </a:r>
            <a:endParaRPr sz="38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825" y="1151850"/>
            <a:ext cx="4769576" cy="268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550" y="152400"/>
            <a:ext cx="322028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6"/>
          <p:cNvSpPr txBox="1"/>
          <p:nvPr/>
        </p:nvSpPr>
        <p:spPr>
          <a:xfrm>
            <a:off x="5738263" y="3652375"/>
            <a:ext cx="30159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Kurosawa, </a:t>
            </a:r>
            <a:r>
              <a:rPr i="1"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Dreams</a:t>
            </a: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 (1990)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 txBox="1"/>
          <p:nvPr/>
        </p:nvSpPr>
        <p:spPr>
          <a:xfrm>
            <a:off x="5738263" y="3652375"/>
            <a:ext cx="30159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Agnes Varda</a:t>
            </a: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, </a:t>
            </a:r>
            <a:r>
              <a:rPr i="1"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Los espigadores y la espigadora</a:t>
            </a: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 (2000)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12" name="Google Shape;2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90827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0299" y="1065500"/>
            <a:ext cx="3453625" cy="258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875" y="1022788"/>
            <a:ext cx="4956649" cy="309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850" y="328300"/>
            <a:ext cx="3099363" cy="43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5738263" y="3652375"/>
            <a:ext cx="30159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Fassbinder</a:t>
            </a: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, </a:t>
            </a:r>
            <a:r>
              <a:rPr i="1"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In einem Jahr mit 13 Monden</a:t>
            </a: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 (1978)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ctrTitle"/>
          </p:nvPr>
        </p:nvSpPr>
        <p:spPr>
          <a:xfrm>
            <a:off x="311700" y="1844875"/>
            <a:ext cx="8520600" cy="252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52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1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Se ríe, mueve la cabeza y dice: “No, está usted en un error. Las fechas no corresponden a la duración de vida de esas personas, sino al tiempo en que tuvieron a un amigo de verdad”.</a:t>
            </a:r>
            <a:endParaRPr sz="41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469150" y="4455775"/>
            <a:ext cx="82851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Las voces de las víctimas | Audiencia Única de Aporte a la Verdad Salvatore Mancuso | Aura Camargo.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>
                <a:solidFill>
                  <a:srgbClr val="FFAB40"/>
                </a:solidFill>
                <a:latin typeface="EB Garamond"/>
                <a:ea typeface="EB Garamond"/>
                <a:cs typeface="EB Garamond"/>
                <a:sym typeface="EB Garamond"/>
              </a:rPr>
              <a:t>18 de mayo de 2023.</a:t>
            </a:r>
            <a:endParaRPr sz="1580">
              <a:solidFill>
                <a:srgbClr val="FFAB4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b="16215" l="11227" r="12290" t="14219"/>
          <a:stretch/>
        </p:blipFill>
        <p:spPr>
          <a:xfrm>
            <a:off x="1591625" y="762325"/>
            <a:ext cx="5673049" cy="32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 rotWithShape="1">
          <a:blip r:embed="rId3">
            <a:alphaModFix/>
          </a:blip>
          <a:srcRect b="11035" l="0" r="5141" t="3749"/>
          <a:stretch/>
        </p:blipFill>
        <p:spPr>
          <a:xfrm>
            <a:off x="79425" y="36475"/>
            <a:ext cx="4093825" cy="504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 rotWithShape="1">
          <a:blip r:embed="rId4">
            <a:alphaModFix/>
          </a:blip>
          <a:srcRect b="15295" l="13291" r="16827" t="8152"/>
          <a:stretch/>
        </p:blipFill>
        <p:spPr>
          <a:xfrm>
            <a:off x="4230750" y="88925"/>
            <a:ext cx="3427425" cy="49372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>
            <p:ph type="ctrTitle"/>
          </p:nvPr>
        </p:nvSpPr>
        <p:spPr>
          <a:xfrm>
            <a:off x="7715675" y="2290475"/>
            <a:ext cx="1356600" cy="188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6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s" sz="15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I figli del pianeta Marte; a sinistra: </a:t>
            </a:r>
            <a:r>
              <a:rPr lang="es" sz="15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Perseo, concepito per metà come costellazione, per metà come guerriero europeo (da un manoscritto tedesco del XV sec.)</a:t>
            </a:r>
            <a:endParaRPr sz="15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 rotWithShape="1">
          <a:blip r:embed="rId3">
            <a:alphaModFix/>
          </a:blip>
          <a:srcRect b="12087" l="7645" r="4881" t="13296"/>
          <a:stretch/>
        </p:blipFill>
        <p:spPr>
          <a:xfrm>
            <a:off x="57825" y="117275"/>
            <a:ext cx="4113150" cy="47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>
            <p:ph type="ctrTitle"/>
          </p:nvPr>
        </p:nvSpPr>
        <p:spPr>
          <a:xfrm>
            <a:off x="6885925" y="2976275"/>
            <a:ext cx="2186400" cy="188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6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5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Menade danzante, bassorilievo neoattico V sec. a.C., rilievo in marmo (143x71 cm.), età augustea (27 a.C.-14d.C.), Roma, Museo dei Conservatori.</a:t>
            </a:r>
            <a:endParaRPr sz="15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 rotWithShape="1">
          <a:blip r:embed="rId4">
            <a:alphaModFix/>
          </a:blip>
          <a:srcRect b="0" l="13238" r="11329" t="0"/>
          <a:stretch/>
        </p:blipFill>
        <p:spPr>
          <a:xfrm>
            <a:off x="4372800" y="67925"/>
            <a:ext cx="24331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ctrTitle"/>
          </p:nvPr>
        </p:nvSpPr>
        <p:spPr>
          <a:xfrm>
            <a:off x="7715675" y="2290475"/>
            <a:ext cx="1356600" cy="188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6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s" sz="158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Erika Sellschopp (1928)</a:t>
            </a:r>
            <a:endParaRPr sz="158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6726" l="5503" r="6157" t="7803"/>
          <a:stretch/>
        </p:blipFill>
        <p:spPr>
          <a:xfrm>
            <a:off x="125650" y="172675"/>
            <a:ext cx="3945926" cy="457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3975" y="152400"/>
            <a:ext cx="322855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idx="1" type="subTitle"/>
          </p:nvPr>
        </p:nvSpPr>
        <p:spPr>
          <a:xfrm>
            <a:off x="187600" y="145725"/>
            <a:ext cx="1123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accent4"/>
                </a:solidFill>
                <a:latin typeface="EB Garamond"/>
                <a:ea typeface="EB Garamond"/>
                <a:cs typeface="EB Garamond"/>
                <a:sym typeface="EB Garamond"/>
              </a:rPr>
              <a:t>Tablero</a:t>
            </a:r>
            <a:endParaRPr sz="2400">
              <a:solidFill>
                <a:schemeClr val="accent4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6" name="Google Shape;106;p21"/>
          <p:cNvPicPr preferRelativeResize="0"/>
          <p:nvPr/>
        </p:nvPicPr>
        <p:blipFill rotWithShape="1">
          <a:blip r:embed="rId3">
            <a:alphaModFix/>
          </a:blip>
          <a:srcRect b="7529" l="40872" r="28327" t="24024"/>
          <a:stretch/>
        </p:blipFill>
        <p:spPr>
          <a:xfrm>
            <a:off x="2810387" y="124888"/>
            <a:ext cx="3523226" cy="48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